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sldIdLst>
    <p:sldId id="256" r:id="rId5"/>
    <p:sldId id="257" r:id="rId6"/>
    <p:sldId id="260" r:id="rId7"/>
    <p:sldId id="261" r:id="rId8"/>
    <p:sldId id="262" r:id="rId9"/>
    <p:sldId id="258" r:id="rId10"/>
    <p:sldId id="264" r:id="rId11"/>
    <p:sldId id="278" r:id="rId12"/>
    <p:sldId id="279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76" r:id="rId21"/>
    <p:sldId id="277" r:id="rId2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8429"/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8" autoAdjust="0"/>
    <p:restoredTop sz="74239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184" y="5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7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accent1">
                <a:lumMod val="5000"/>
                <a:lumOff val="95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80000">
              <a:schemeClr val="accent1">
                <a:lumMod val="45000"/>
                <a:lumOff val="55000"/>
              </a:schemeClr>
            </a:gs>
            <a:gs pos="96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latform.cloud.ibm.com/dashboards/7ce0e62d-de9c-4193-9b95-b5729f0f3165/view/1d1cf80a65a035cb55c5eae407ca2c527b63700eb7bb8a5588807b4906637797f33d4299c82d4d0bd9135635f2bf145f9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0" Type="http://schemas.openxmlformats.org/officeDocument/2006/relationships/customXml" Target="../ink/ink34.xml"/><Relationship Id="rId9" Type="http://schemas.openxmlformats.org/officeDocument/2006/relationships/customXml" Target="../ink/ink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2345719"/>
            <a:ext cx="5726996" cy="1915922"/>
          </a:xfrm>
        </p:spPr>
        <p:txBody>
          <a:bodyPr anchor="ctr">
            <a:normAutofit/>
          </a:bodyPr>
          <a:lstStyle/>
          <a:p>
            <a:r>
              <a:rPr lang="en-US" b="1" dirty="0"/>
              <a:t>Technology Trends </a:t>
            </a:r>
            <a:br>
              <a:rPr lang="en-US" b="1" dirty="0"/>
            </a:br>
            <a:r>
              <a:rPr lang="en-US" b="1" dirty="0"/>
              <a:t>&amp; Analysis Presentation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69" y="1825625"/>
            <a:ext cx="4794861" cy="4351338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560007"/>
            <a:ext cx="5181600" cy="261695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TEJA ROJNIK MAHER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OCT 26, 2021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28452-835F-7545-A333-C88A800FD4BF}"/>
              </a:ext>
            </a:extLst>
          </p:cNvPr>
          <p:cNvSpPr/>
          <p:nvPr/>
        </p:nvSpPr>
        <p:spPr>
          <a:xfrm>
            <a:off x="4738254" y="2951945"/>
            <a:ext cx="68649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EE842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for a dashboard created with IBM Dashboard platform</a:t>
            </a:r>
            <a:endParaRPr lang="en-US" sz="2800" dirty="0">
              <a:solidFill>
                <a:srgbClr val="EE84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22" y="365125"/>
            <a:ext cx="1113137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CURRENT TECHNOLOGY USAGE DASHBOARD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1B66C6B-37DE-1244-BE7F-3A509504F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1360928"/>
            <a:ext cx="7219950" cy="460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92" y="365125"/>
            <a:ext cx="1109430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FUTURE TECHNOLOGY TREND DASHBOARD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5D523F7-FECE-9C4C-8321-D1C9D9BF1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457" y="1405152"/>
            <a:ext cx="7171085" cy="4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DEMOGRAPHICS DASHBOARD 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C8198D-1D38-7F45-A560-FEC9677FA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1377950"/>
            <a:ext cx="7785251" cy="4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noFill/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Technology Trends now and future </a:t>
            </a:r>
          </a:p>
          <a:p>
            <a:r>
              <a:rPr lang="en-US" dirty="0"/>
              <a:t>Training and Reskilling workers </a:t>
            </a:r>
          </a:p>
          <a:p>
            <a:r>
              <a:rPr lang="en-US" dirty="0"/>
              <a:t>Female participation in technology field </a:t>
            </a:r>
          </a:p>
          <a:p>
            <a:r>
              <a:rPr lang="en-US" dirty="0"/>
              <a:t>Bridge divide of technology gaps in developing countries </a:t>
            </a:r>
          </a:p>
          <a:p>
            <a:r>
              <a:rPr lang="en-US" dirty="0"/>
              <a:t>Eliminate age and education discrimination in employment</a:t>
            </a:r>
          </a:p>
          <a:p>
            <a:r>
              <a:rPr lang="en-US" dirty="0"/>
              <a:t>Will Phyton continue to grow, or will it be replaced by any other languages?</a:t>
            </a:r>
          </a:p>
          <a:p>
            <a:r>
              <a:rPr lang="en-US" dirty="0"/>
              <a:t>Will SQL exist and if so, who will be the major market player?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Gender gap in technology jobs -surveys results shows strong domination by male population aged between 21 to 45.</a:t>
            </a:r>
          </a:p>
          <a:p>
            <a:r>
              <a:rPr lang="en-US" dirty="0"/>
              <a:t>Fast changing technology every year </a:t>
            </a:r>
          </a:p>
          <a:p>
            <a:r>
              <a:rPr lang="en-US" dirty="0"/>
              <a:t>Undergraduates and postgraduates highly prefer using a specialization in data technology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Due to high demographics using programming languages in the US, we could see this influence around the world.</a:t>
            </a:r>
          </a:p>
          <a:p>
            <a:r>
              <a:rPr lang="en-US" dirty="0"/>
              <a:t>Companies need to be flexible and adjust to rapid changes </a:t>
            </a:r>
          </a:p>
          <a:p>
            <a:r>
              <a:rPr lang="en-US" dirty="0"/>
              <a:t>Need to spread technology out to lagging countries </a:t>
            </a:r>
          </a:p>
          <a:p>
            <a:r>
              <a:rPr lang="en-US" dirty="0"/>
              <a:t>Shift to faster app deployments and cloud services in future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/>
          <a:lstStyle/>
          <a:p>
            <a:r>
              <a:rPr lang="en-US" b="1" u="sng" dirty="0"/>
              <a:t>Resources used; database taken from: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-Stack Overflow for hosting dataset as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ODBL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: Open Database License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-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IBM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Congos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dashboard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was used for creating dashboards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889150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GITHUB JOB POSTINGS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4C798-1714-8345-AB93-7C895D2E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619250"/>
            <a:ext cx="6667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869224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POPULAR LANGUAGES BY SALARY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10D207-AB39-4743-A67C-812F939F43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348E6-4D2D-5142-9984-052C34974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1708614"/>
            <a:ext cx="7226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6B21E584-6BC9-4A90-8D6B-94EFE7FC8B58}"/>
              </a:ext>
            </a:extLst>
          </p:cNvPr>
          <p:cNvSpPr/>
          <p:nvPr/>
        </p:nvSpPr>
        <p:spPr>
          <a:xfrm>
            <a:off x="5746358" y="3428328"/>
            <a:ext cx="0" cy="0"/>
          </a:xfrm>
          <a:prstGeom prst="line">
            <a:avLst/>
          </a:prstGeom>
          <a:solidFill>
            <a:srgbClr val="FFFFFF">
              <a:alpha val="5000"/>
            </a:srgbClr>
          </a:solidFill>
          <a:ln w="1800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4"/>
            <a:ext cx="7068725" cy="4465447"/>
          </a:xfrm>
        </p:spPr>
        <p:txBody>
          <a:bodyPr>
            <a:normAutofit/>
          </a:bodyPr>
          <a:lstStyle/>
          <a:p>
            <a:r>
              <a:rPr lang="en-US" sz="2200" dirty="0"/>
              <a:t>Determine the trends and distribution of the programming languages, databases and platform based on numbers of respondents</a:t>
            </a:r>
          </a:p>
          <a:p>
            <a:r>
              <a:rPr lang="en-US" sz="2200" dirty="0"/>
              <a:t>Trends were analyzed based on 3 factors:</a:t>
            </a:r>
          </a:p>
          <a:p>
            <a:pPr lvl="1"/>
            <a:r>
              <a:rPr lang="en-US" sz="1800" dirty="0"/>
              <a:t>Current Technology Usage</a:t>
            </a:r>
          </a:p>
          <a:p>
            <a:pPr lvl="1"/>
            <a:r>
              <a:rPr lang="en-US" sz="1800" dirty="0"/>
              <a:t>Future Technology Usage</a:t>
            </a:r>
          </a:p>
          <a:p>
            <a:pPr lvl="1"/>
            <a:r>
              <a:rPr lang="en-US" sz="1800" dirty="0"/>
              <a:t>Demographics</a:t>
            </a:r>
          </a:p>
          <a:p>
            <a:r>
              <a:rPr lang="en-US" sz="2200" dirty="0"/>
              <a:t>Classification has been made on gender and number of respondents 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/>
              <a:t>ABOUT: </a:t>
            </a:r>
          </a:p>
          <a:p>
            <a:pPr marL="0" indent="0">
              <a:buNone/>
            </a:pPr>
            <a:r>
              <a:rPr lang="en-US" sz="2000" dirty="0"/>
              <a:t>-To visualize the data, dashboards were created to emphasis on the present and future trends of data technologies</a:t>
            </a:r>
          </a:p>
          <a:p>
            <a:r>
              <a:rPr lang="en-US" sz="2000" u="sng" dirty="0"/>
              <a:t>PURPOSE:</a:t>
            </a:r>
          </a:p>
          <a:p>
            <a:pPr marL="0" indent="0">
              <a:buNone/>
            </a:pPr>
            <a:r>
              <a:rPr lang="en-US" sz="2000" dirty="0"/>
              <a:t>-Identify skill requirements for future </a:t>
            </a:r>
          </a:p>
          <a:p>
            <a:pPr marL="0" indent="0">
              <a:buNone/>
            </a:pPr>
            <a:r>
              <a:rPr lang="en-US" sz="2000" dirty="0"/>
              <a:t>-What are the top programming languages in demand? </a:t>
            </a:r>
          </a:p>
          <a:p>
            <a:pPr marL="0" indent="0">
              <a:buNone/>
            </a:pPr>
            <a:r>
              <a:rPr lang="en-US" sz="2000" dirty="0"/>
              <a:t>-What are the top database skills in demand? </a:t>
            </a:r>
          </a:p>
          <a:p>
            <a:pPr marL="0" indent="0">
              <a:buNone/>
            </a:pPr>
            <a:r>
              <a:rPr lang="en-US" sz="2000" dirty="0"/>
              <a:t>-What are the popular IDEs?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u="sng" dirty="0"/>
              <a:t>AUDIENCE: </a:t>
            </a:r>
          </a:p>
          <a:p>
            <a:pPr marL="0" indent="0">
              <a:buNone/>
            </a:pPr>
            <a:r>
              <a:rPr lang="en-US" sz="2000" dirty="0"/>
              <a:t>-Human Resource and IT Head </a:t>
            </a:r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5"/>
            <a:ext cx="7068725" cy="4351338"/>
          </a:xfrm>
        </p:spPr>
        <p:txBody>
          <a:bodyPr>
            <a:normAutofit/>
          </a:bodyPr>
          <a:lstStyle/>
          <a:p>
            <a:r>
              <a:rPr lang="en-US" sz="2200" b="1" dirty="0"/>
              <a:t>Collecting data </a:t>
            </a:r>
          </a:p>
          <a:p>
            <a:pPr marL="0" indent="0">
              <a:buNone/>
            </a:pPr>
            <a:r>
              <a:rPr lang="en-US" sz="1400" dirty="0"/>
              <a:t>• Stack Overflow Developer 2019 Survey </a:t>
            </a:r>
          </a:p>
          <a:p>
            <a:pPr marL="0" indent="0">
              <a:buNone/>
            </a:pPr>
            <a:r>
              <a:rPr lang="en-US" sz="1400" dirty="0"/>
              <a:t>• GitHub Job Postings</a:t>
            </a:r>
            <a:br>
              <a:rPr lang="en-US" sz="1400" dirty="0"/>
            </a:br>
            <a:r>
              <a:rPr lang="en-US" sz="1400" dirty="0"/>
              <a:t>• Programming Languages Annual Salary </a:t>
            </a:r>
            <a:r>
              <a:rPr lang="en-US" sz="2200" b="1" dirty="0"/>
              <a:t> </a:t>
            </a:r>
          </a:p>
          <a:p>
            <a:r>
              <a:rPr lang="en-US" sz="2200" b="1" dirty="0"/>
              <a:t>Exploring the data</a:t>
            </a:r>
          </a:p>
          <a:p>
            <a:r>
              <a:rPr lang="en-US" sz="2200" b="1" dirty="0"/>
              <a:t>Data Wrangling</a:t>
            </a:r>
            <a:r>
              <a:rPr lang="en-US" sz="2200" dirty="0"/>
              <a:t>(Duplicates and null values were detected and removed, data was normalized)</a:t>
            </a:r>
          </a:p>
          <a:p>
            <a:r>
              <a:rPr lang="en-US" sz="2200" b="1" dirty="0"/>
              <a:t>Data Analysis </a:t>
            </a:r>
            <a:r>
              <a:rPr lang="en-US" sz="2200" dirty="0"/>
              <a:t>(Distribution of data was checked, Outliers were identified and removed, Correlation was identified)</a:t>
            </a:r>
          </a:p>
          <a:p>
            <a:r>
              <a:rPr lang="en-US" sz="2200" b="1" dirty="0"/>
              <a:t>Data Visualization </a:t>
            </a:r>
            <a:r>
              <a:rPr lang="en-US" sz="2200" dirty="0"/>
              <a:t>(Dashboards were created with different visual charts for easier understanding of the data)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&lt;Bar chart of top 5 programming languages for the current year goes here.&gt;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 Bar chart of top 5 programming languages for the next year goes here.&gt;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19619-DF22-E646-B0F1-16E6A1F1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73" y="2327564"/>
            <a:ext cx="5435600" cy="307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A91ADE-4ED9-C940-9B41-063852F58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327564"/>
            <a:ext cx="5473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Two most preferred languages were JavaScript and HTML – due to growing internet and friendly syntax. </a:t>
            </a:r>
          </a:p>
          <a:p>
            <a:r>
              <a:rPr lang="en-US" dirty="0"/>
              <a:t>Followed by SQL, Bash/Shell and Phyton.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JavaScript and HTML will continue to be preferred languages although with less interest.</a:t>
            </a:r>
          </a:p>
          <a:p>
            <a:r>
              <a:rPr lang="en-US" dirty="0"/>
              <a:t>Phyton will become one of the top 3 preferred languages</a:t>
            </a:r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 dirty="0"/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 Bar chart of top 5 databases for the current year goes here &gt;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 Bar chart of top 5 databases for the next year goes here.&gt;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3E281D-F3C4-6F4B-9B00-9AE95E03C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08" y="2353252"/>
            <a:ext cx="5321300" cy="3644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662D6-88B2-1741-B282-A0C1D5BDE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884" y="2327563"/>
            <a:ext cx="5448300" cy="367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Database platform that dominated as a platform preferred by developers was MySQL.</a:t>
            </a:r>
          </a:p>
          <a:p>
            <a:r>
              <a:rPr lang="en-US" dirty="0"/>
              <a:t>Microsoft SQL and PostgreSQL were second most used with very similar numbers of downloads</a:t>
            </a:r>
          </a:p>
          <a:p>
            <a:r>
              <a:rPr lang="en-US" dirty="0"/>
              <a:t>MongoDB and Redis are upcoming favorites </a:t>
            </a:r>
          </a:p>
          <a:p>
            <a:r>
              <a:rPr lang="en-US" dirty="0"/>
              <a:t>New kid on the block: Elasticsearch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the upcoming years we can expect a high growth in PostgreSQL.</a:t>
            </a:r>
          </a:p>
          <a:p>
            <a:r>
              <a:rPr lang="en-US" dirty="0"/>
              <a:t>Just as that it will be important to have knowledge of MongoDB and </a:t>
            </a:r>
            <a:r>
              <a:rPr lang="en-US" dirty="0" err="1"/>
              <a:t>Redia</a:t>
            </a:r>
            <a:endParaRPr lang="en-US" dirty="0"/>
          </a:p>
          <a:p>
            <a:r>
              <a:rPr lang="en-US" dirty="0"/>
              <a:t>Open-source databases are still preferable in companies </a:t>
            </a:r>
          </a:p>
          <a:p>
            <a:r>
              <a:rPr lang="en-US" dirty="0"/>
              <a:t>NoSQL databases will make an impact for storing non-relational data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9447</TotalTime>
  <Words>654</Words>
  <Application>Microsoft Macintosh PowerPoint</Application>
  <PresentationFormat>Widescreen</PresentationFormat>
  <Paragraphs>109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Helv</vt:lpstr>
      <vt:lpstr>IBM Plex Mono SemiBold</vt:lpstr>
      <vt:lpstr>IBM Plex Mono Text</vt:lpstr>
      <vt:lpstr>IBM Plex Sans Text</vt:lpstr>
      <vt:lpstr>SLIDE_TEMPLATE_skill_network</vt:lpstr>
      <vt:lpstr>Technology Trends  &amp; Analysis Presentation </vt:lpstr>
      <vt:lpstr>TABLE OF CONTENT</vt:lpstr>
      <vt:lpstr>EXECUTIVE SUMMARY</vt:lpstr>
      <vt:lpstr>INTRODUCTION</vt:lpstr>
      <vt:lpstr>METHODOLOGY</vt:lpstr>
      <vt:lpstr>PROGRAMMING LANGUAGE TRENDS</vt:lpstr>
      <vt:lpstr>PROGRAMMING LANGUAGE TRENDS - FINDINGS &amp; IMPLICATIONS</vt:lpstr>
      <vt:lpstr>DATABASE TRENDS</vt:lpstr>
      <vt:lpstr>DATABASE TRENDS - FINDINGS &amp; IMPLICATIONS</vt:lpstr>
      <vt:lpstr>DASHBOARD</vt:lpstr>
      <vt:lpstr>CURRENT TECHNOLOGY USAGE DASHBOARD</vt:lpstr>
      <vt:lpstr>FUTURE TECHNOLOGY TREND DASHBOARD</vt:lpstr>
      <vt:lpstr>DEMOGRAPHICS DASHBOARD </vt:lpstr>
      <vt:lpstr>DISCUSSION</vt:lpstr>
      <vt:lpstr>OVERALL FINDINGS &amp; IMPLICATIONS</vt:lpstr>
      <vt:lpstr>APPENDIX</vt:lpstr>
      <vt:lpstr>GITHUB JOB POSTINGS</vt:lpstr>
      <vt:lpstr>POPULAR LANGUAGES BY SALARY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teja rojnik</cp:lastModifiedBy>
  <cp:revision>25</cp:revision>
  <dcterms:created xsi:type="dcterms:W3CDTF">2020-10-28T18:29:43Z</dcterms:created>
  <dcterms:modified xsi:type="dcterms:W3CDTF">2022-04-08T16:32:10Z</dcterms:modified>
</cp:coreProperties>
</file>